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icrosoft Yahei" panose="020B0503020204020204" pitchFamily="34" charset="-122"/>
      <p:regular r:id="rId16"/>
      <p:bold r:id="rId17"/>
    </p:embeddedFont>
    <p:embeddedFont>
      <p:font typeface="Microsoft Yahei" panose="020B0503020204020204" pitchFamily="34" charset="-122"/>
      <p:regular r:id="rId16"/>
      <p:bold r:id="rId17"/>
    </p:embeddedFont>
    <p:embeddedFont>
      <p:font typeface="Roboto" panose="02000000000000000000" pitchFamily="2" charset="0"/>
      <p:regular r:id="rId18"/>
      <p:bold r:id="rId19"/>
      <p:italic r:id="rId20"/>
      <p:boldItalic r:id="rId21"/>
    </p:embeddedFont>
    <p:embeddedFont>
      <p:font typeface="Roboto Thin"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a3c89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b5743d81f_0_62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b5743d81f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b5743d81f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b5743d81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e0038780713925c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e0038780713925c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e0038780713925c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e0038780713925c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a3c898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a3c8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a3c89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越来越多人成长于网络高速发展的时代，社交和工作的图像信息管理和分享的需求大幅增长，潜在市场规模极大。</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e0038780713925c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e0038780713925c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越来越多人成长于网络高速发展的时代，社交和工作的图像信息管理和分享的需求大幅增长，潜在市场规模极大。</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b5743d81f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b5743d81f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e0038780713925c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e0038780713925c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e0038780713925c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e0038780713925c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e0038780713925c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e0038780713925c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e0038780713925c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e0038780713925c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zh-CN" b="1">
                <a:latin typeface="Microsoft Yahei"/>
                <a:ea typeface="Microsoft Yahei"/>
                <a:cs typeface="Microsoft Yahei"/>
                <a:sym typeface="Microsoft Yahei"/>
              </a:rPr>
              <a:t>第三阶段汇报</a:t>
            </a:r>
            <a:br>
              <a:rPr lang="zh-CN">
                <a:latin typeface="Microsoft Yahei"/>
                <a:ea typeface="Microsoft Yahei"/>
                <a:cs typeface="Microsoft Yahei"/>
                <a:sym typeface="Microsoft Yahei"/>
              </a:rPr>
            </a:br>
            <a:r>
              <a:rPr lang="zh-CN">
                <a:latin typeface="Microsoft Yahei"/>
                <a:ea typeface="Microsoft Yahei"/>
                <a:cs typeface="Microsoft Yahei"/>
                <a:sym typeface="Microsoft Yahei"/>
              </a:rPr>
              <a:t>Image Hub</a:t>
            </a:r>
            <a:endParaRPr>
              <a:latin typeface="Microsoft Yahei"/>
              <a:ea typeface="Microsoft Yahei"/>
              <a:cs typeface="Microsoft Yahei"/>
              <a:sym typeface="Microsoft Yahei"/>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zh-CN">
                <a:latin typeface="Microsoft Yahei"/>
                <a:ea typeface="Microsoft Yahei"/>
                <a:cs typeface="Microsoft Yahei"/>
                <a:sym typeface="Microsoft Yahei"/>
              </a:rPr>
              <a:t>2021autumn-B5-ImageHub  • 2021 年 12 月 30 日</a:t>
            </a:r>
            <a:endParaRPr>
              <a:latin typeface="Microsoft Yahei"/>
              <a:ea typeface="Microsoft Yahei"/>
              <a:cs typeface="Microsoft Yahei"/>
              <a:sym typeface="Microsoft Yahe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p>
            <a:pPr marL="0" lvl="0" indent="0" algn="l" rtl="0">
              <a:lnSpc>
                <a:spcPct val="115000"/>
              </a:lnSpc>
              <a:spcBef>
                <a:spcPts val="1800"/>
              </a:spcBef>
              <a:spcAft>
                <a:spcPts val="400"/>
              </a:spcAft>
              <a:buNone/>
            </a:pPr>
            <a:r>
              <a:rPr lang="zh-CN">
                <a:solidFill>
                  <a:srgbClr val="FFFFFF"/>
                </a:solidFill>
                <a:latin typeface="Microsoft Yahei"/>
                <a:ea typeface="Microsoft Yahei"/>
                <a:cs typeface="Microsoft Yahei"/>
                <a:sym typeface="Microsoft Yahei"/>
              </a:rPr>
              <a:t>分工及开发过程介绍</a:t>
            </a:r>
            <a:endParaRPr sz="2200">
              <a:solidFill>
                <a:srgbClr val="000000"/>
              </a:solidFill>
              <a:latin typeface="Microsoft Yahei"/>
              <a:ea typeface="Microsoft Yahei"/>
              <a:cs typeface="Microsoft Yahei"/>
              <a:sym typeface="Microsoft Yahe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lnSpc>
                <a:spcPct val="115000"/>
              </a:lnSpc>
              <a:spcBef>
                <a:spcPts val="1800"/>
              </a:spcBef>
              <a:spcAft>
                <a:spcPts val="400"/>
              </a:spcAft>
              <a:buNone/>
            </a:pPr>
            <a:r>
              <a:rPr lang="zh-CN" sz="2300">
                <a:solidFill>
                  <a:srgbClr val="FFFFFF"/>
                </a:solidFill>
                <a:latin typeface="Microsoft Yahei"/>
                <a:ea typeface="Microsoft Yahei"/>
                <a:cs typeface="Microsoft Yahei"/>
                <a:sym typeface="Microsoft Yahei"/>
              </a:rPr>
              <a:t>分工及开发过程介绍</a:t>
            </a:r>
            <a:endParaRPr sz="2300">
              <a:solidFill>
                <a:srgbClr val="FFFFFF"/>
              </a:solidFill>
              <a:latin typeface="Microsoft Yahei"/>
              <a:ea typeface="Microsoft Yahei"/>
              <a:cs typeface="Microsoft Yahei"/>
              <a:sym typeface="Microsoft Yahei"/>
            </a:endParaRPr>
          </a:p>
        </p:txBody>
      </p:sp>
      <p:sp>
        <p:nvSpPr>
          <p:cNvPr id="140" name="Google Shape;140;p23"/>
          <p:cNvSpPr txBox="1"/>
          <p:nvPr/>
        </p:nvSpPr>
        <p:spPr>
          <a:xfrm>
            <a:off x="307950" y="795600"/>
            <a:ext cx="8560500" cy="912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zh-CN" sz="2200">
                <a:latin typeface="Microsoft Yahei"/>
                <a:ea typeface="Microsoft Yahei"/>
                <a:cs typeface="Microsoft Yahei"/>
                <a:sym typeface="Microsoft Yahei"/>
              </a:rPr>
              <a:t>小组成员 2 人，分别负责前后端，使用 Git 作为版本管理工具</a:t>
            </a:r>
            <a:endParaRPr sz="2200">
              <a:latin typeface="Microsoft Yahei"/>
              <a:ea typeface="Microsoft Yahei"/>
              <a:cs typeface="Microsoft Yahei"/>
              <a:sym typeface="Microsoft Yahei"/>
            </a:endParaRPr>
          </a:p>
          <a:p>
            <a:pPr marL="0" lvl="0" indent="0" algn="l" rtl="0">
              <a:lnSpc>
                <a:spcPct val="115000"/>
              </a:lnSpc>
              <a:spcBef>
                <a:spcPts val="0"/>
              </a:spcBef>
              <a:spcAft>
                <a:spcPts val="0"/>
              </a:spcAft>
              <a:buNone/>
            </a:pPr>
            <a:endParaRPr sz="2200">
              <a:latin typeface="Microsoft Yahei"/>
              <a:ea typeface="Microsoft Yahei"/>
              <a:cs typeface="Microsoft Yahei"/>
              <a:sym typeface="Microsoft Yahei"/>
            </a:endParaRPr>
          </a:p>
        </p:txBody>
      </p:sp>
      <p:pic>
        <p:nvPicPr>
          <p:cNvPr id="141" name="Google Shape;141;p23"/>
          <p:cNvPicPr preferRelativeResize="0"/>
          <p:nvPr/>
        </p:nvPicPr>
        <p:blipFill>
          <a:blip r:embed="rId3">
            <a:alphaModFix/>
          </a:blip>
          <a:stretch>
            <a:fillRect/>
          </a:stretch>
        </p:blipFill>
        <p:spPr>
          <a:xfrm>
            <a:off x="693800" y="1617900"/>
            <a:ext cx="2743011" cy="3130500"/>
          </a:xfrm>
          <a:prstGeom prst="rect">
            <a:avLst/>
          </a:prstGeom>
          <a:noFill/>
          <a:ln>
            <a:noFill/>
          </a:ln>
        </p:spPr>
      </p:pic>
      <p:pic>
        <p:nvPicPr>
          <p:cNvPr id="142" name="Google Shape;142;p23"/>
          <p:cNvPicPr preferRelativeResize="0"/>
          <p:nvPr/>
        </p:nvPicPr>
        <p:blipFill>
          <a:blip r:embed="rId4">
            <a:alphaModFix/>
          </a:blip>
          <a:stretch>
            <a:fillRect/>
          </a:stretch>
        </p:blipFill>
        <p:spPr>
          <a:xfrm>
            <a:off x="3589211" y="1731263"/>
            <a:ext cx="5402388" cy="29037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lnSpc>
                <a:spcPct val="115000"/>
              </a:lnSpc>
              <a:spcBef>
                <a:spcPts val="1800"/>
              </a:spcBef>
              <a:spcAft>
                <a:spcPts val="400"/>
              </a:spcAft>
              <a:buNone/>
            </a:pPr>
            <a:r>
              <a:rPr lang="zh-CN" sz="2300">
                <a:solidFill>
                  <a:srgbClr val="FFFFFF"/>
                </a:solidFill>
                <a:latin typeface="Microsoft Yahei"/>
                <a:ea typeface="Microsoft Yahei"/>
                <a:cs typeface="Microsoft Yahei"/>
                <a:sym typeface="Microsoft Yahei"/>
              </a:rPr>
              <a:t>分工及开发过程介绍</a:t>
            </a:r>
            <a:endParaRPr sz="2300">
              <a:solidFill>
                <a:srgbClr val="FFFFFF"/>
              </a:solidFill>
              <a:latin typeface="Microsoft Yahei"/>
              <a:ea typeface="Microsoft Yahei"/>
              <a:cs typeface="Microsoft Yahei"/>
              <a:sym typeface="Microsoft Yahei"/>
            </a:endParaRPr>
          </a:p>
        </p:txBody>
      </p:sp>
      <p:pic>
        <p:nvPicPr>
          <p:cNvPr id="148" name="Google Shape;148;p24"/>
          <p:cNvPicPr preferRelativeResize="0"/>
          <p:nvPr/>
        </p:nvPicPr>
        <p:blipFill>
          <a:blip r:embed="rId3">
            <a:alphaModFix/>
          </a:blip>
          <a:stretch>
            <a:fillRect/>
          </a:stretch>
        </p:blipFill>
        <p:spPr>
          <a:xfrm>
            <a:off x="161725" y="696775"/>
            <a:ext cx="6212819" cy="4219651"/>
          </a:xfrm>
          <a:prstGeom prst="rect">
            <a:avLst/>
          </a:prstGeom>
          <a:noFill/>
          <a:ln>
            <a:noFill/>
          </a:ln>
        </p:spPr>
      </p:pic>
      <p:sp>
        <p:nvSpPr>
          <p:cNvPr id="149" name="Google Shape;149;p24"/>
          <p:cNvSpPr txBox="1"/>
          <p:nvPr/>
        </p:nvSpPr>
        <p:spPr>
          <a:xfrm>
            <a:off x="6459975" y="691450"/>
            <a:ext cx="2464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a:latin typeface="Microsoft Yahei"/>
                <a:ea typeface="Microsoft Yahei"/>
                <a:cs typeface="Microsoft Yahei"/>
                <a:sym typeface="Microsoft Yahei"/>
              </a:rPr>
              <a:t>标签页需要对标签进行管理和搜索。</a:t>
            </a:r>
            <a:endParaRPr>
              <a:latin typeface="Microsoft Yahei"/>
              <a:ea typeface="Microsoft Yahei"/>
              <a:cs typeface="Microsoft Yahei"/>
              <a:sym typeface="Microsoft Yahei"/>
            </a:endParaRPr>
          </a:p>
          <a:p>
            <a:pPr marL="0" lvl="0" indent="0" algn="l" rtl="0">
              <a:spcBef>
                <a:spcPts val="0"/>
              </a:spcBef>
              <a:spcAft>
                <a:spcPts val="0"/>
              </a:spcAft>
              <a:buNone/>
            </a:pPr>
            <a:endParaRPr>
              <a:latin typeface="Microsoft Yahei"/>
              <a:ea typeface="Microsoft Yahei"/>
              <a:cs typeface="Microsoft Yahei"/>
              <a:sym typeface="Microsoft Yahei"/>
            </a:endParaRPr>
          </a:p>
          <a:p>
            <a:pPr marL="0" lvl="0" indent="0" algn="l" rtl="0">
              <a:spcBef>
                <a:spcPts val="0"/>
              </a:spcBef>
              <a:spcAft>
                <a:spcPts val="0"/>
              </a:spcAft>
              <a:buNone/>
            </a:pPr>
            <a:r>
              <a:rPr lang="zh-CN">
                <a:latin typeface="Microsoft Yahei"/>
                <a:ea typeface="Microsoft Yahei"/>
                <a:cs typeface="Microsoft Yahei"/>
                <a:sym typeface="Microsoft Yahei"/>
              </a:rPr>
              <a:t>前端提供相关的接口，后端只需负责提供数据和实现回调，无需关系页面布局</a:t>
            </a:r>
            <a:endParaRPr>
              <a:latin typeface="Microsoft Yahei"/>
              <a:ea typeface="Microsoft Yahei"/>
              <a:cs typeface="Microsoft Yahei"/>
              <a:sym typeface="Microsoft Yahe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lnSpc>
                <a:spcPct val="115000"/>
              </a:lnSpc>
              <a:spcBef>
                <a:spcPts val="1800"/>
              </a:spcBef>
              <a:spcAft>
                <a:spcPts val="400"/>
              </a:spcAft>
              <a:buNone/>
            </a:pPr>
            <a:r>
              <a:rPr lang="zh-CN" sz="2300">
                <a:solidFill>
                  <a:srgbClr val="FFFFFF"/>
                </a:solidFill>
                <a:latin typeface="Microsoft Yahei"/>
                <a:ea typeface="Microsoft Yahei"/>
                <a:cs typeface="Microsoft Yahei"/>
                <a:sym typeface="Microsoft Yahei"/>
              </a:rPr>
              <a:t>分工及开发过程介绍</a:t>
            </a:r>
            <a:endParaRPr sz="2300">
              <a:solidFill>
                <a:srgbClr val="FFFFFF"/>
              </a:solidFill>
              <a:latin typeface="Microsoft Yahei"/>
              <a:ea typeface="Microsoft Yahei"/>
              <a:cs typeface="Microsoft Yahei"/>
              <a:sym typeface="Microsoft Yahei"/>
            </a:endParaRPr>
          </a:p>
        </p:txBody>
      </p:sp>
      <p:sp>
        <p:nvSpPr>
          <p:cNvPr id="155" name="Google Shape;155;p25"/>
          <p:cNvSpPr txBox="1"/>
          <p:nvPr/>
        </p:nvSpPr>
        <p:spPr>
          <a:xfrm>
            <a:off x="280350" y="775450"/>
            <a:ext cx="317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a:latin typeface="Microsoft Yahei"/>
                <a:ea typeface="Microsoft Yahei"/>
                <a:cs typeface="Microsoft Yahei"/>
                <a:sym typeface="Microsoft Yahei"/>
              </a:rPr>
              <a:t>测试</a:t>
            </a:r>
            <a:endParaRPr b="1">
              <a:latin typeface="Microsoft Yahei"/>
              <a:ea typeface="Microsoft Yahei"/>
              <a:cs typeface="Microsoft Yahei"/>
              <a:sym typeface="Microsoft Yahei"/>
            </a:endParaRPr>
          </a:p>
        </p:txBody>
      </p:sp>
      <p:pic>
        <p:nvPicPr>
          <p:cNvPr id="156" name="Google Shape;156;p25"/>
          <p:cNvPicPr preferRelativeResize="0"/>
          <p:nvPr/>
        </p:nvPicPr>
        <p:blipFill>
          <a:blip r:embed="rId3">
            <a:alphaModFix/>
          </a:blip>
          <a:stretch>
            <a:fillRect/>
          </a:stretch>
        </p:blipFill>
        <p:spPr>
          <a:xfrm>
            <a:off x="1011650" y="724800"/>
            <a:ext cx="4188394" cy="4219650"/>
          </a:xfrm>
          <a:prstGeom prst="rect">
            <a:avLst/>
          </a:prstGeom>
          <a:noFill/>
          <a:ln>
            <a:noFill/>
          </a:ln>
        </p:spPr>
      </p:pic>
      <p:sp>
        <p:nvSpPr>
          <p:cNvPr id="157" name="Google Shape;157;p25"/>
          <p:cNvSpPr txBox="1"/>
          <p:nvPr/>
        </p:nvSpPr>
        <p:spPr>
          <a:xfrm>
            <a:off x="5638500" y="775450"/>
            <a:ext cx="32862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dirty="0">
                <a:latin typeface="Microsoft Yahei"/>
                <a:ea typeface="Microsoft Yahei"/>
                <a:cs typeface="Microsoft Yahei"/>
                <a:sym typeface="Microsoft Yahei"/>
              </a:rPr>
              <a:t>用户体验</a:t>
            </a:r>
            <a:endParaRPr b="1" dirty="0">
              <a:latin typeface="Microsoft Yahei"/>
              <a:ea typeface="Microsoft Yahei"/>
              <a:cs typeface="Microsoft Yahei"/>
              <a:sym typeface="Microsoft Yahei"/>
            </a:endParaRPr>
          </a:p>
          <a:p>
            <a:pPr marL="0" lvl="0" indent="0" algn="l" rtl="0">
              <a:spcBef>
                <a:spcPts val="0"/>
              </a:spcBef>
              <a:spcAft>
                <a:spcPts val="0"/>
              </a:spcAft>
              <a:buNone/>
            </a:pPr>
            <a:endParaRPr dirty="0">
              <a:latin typeface="Roboto"/>
              <a:ea typeface="Roboto"/>
              <a:cs typeface="Roboto"/>
              <a:sym typeface="Roboto"/>
            </a:endParaRPr>
          </a:p>
          <a:p>
            <a:pPr marL="0" lvl="0" indent="0" algn="l" rtl="0">
              <a:spcBef>
                <a:spcPts val="0"/>
              </a:spcBef>
              <a:spcAft>
                <a:spcPts val="0"/>
              </a:spcAft>
              <a:buNone/>
            </a:pPr>
            <a:r>
              <a:rPr lang="zh-CN" dirty="0">
                <a:latin typeface="微软雅黑" panose="020B0503020204020204" pitchFamily="34" charset="-122"/>
                <a:ea typeface="微软雅黑" panose="020B0503020204020204" pitchFamily="34" charset="-122"/>
                <a:cs typeface="Roboto"/>
                <a:sym typeface="Roboto"/>
              </a:rPr>
              <a:t>由于目前国内 Android 12 普及率较低，很难获取用户的实际使用反馈。</a:t>
            </a:r>
            <a:endParaRPr dirty="0">
              <a:latin typeface="微软雅黑" panose="020B0503020204020204" pitchFamily="34" charset="-122"/>
              <a:ea typeface="微软雅黑" panose="020B0503020204020204" pitchFamily="34" charset="-122"/>
              <a:cs typeface="Roboto"/>
              <a:sym typeface="Roboto"/>
            </a:endParaRPr>
          </a:p>
          <a:p>
            <a:pPr marL="0" lvl="0" indent="0" algn="l" rtl="0">
              <a:spcBef>
                <a:spcPts val="0"/>
              </a:spcBef>
              <a:spcAft>
                <a:spcPts val="0"/>
              </a:spcAft>
              <a:buNone/>
            </a:pPr>
            <a:endParaRPr dirty="0">
              <a:latin typeface="微软雅黑" panose="020B0503020204020204" pitchFamily="34" charset="-122"/>
              <a:ea typeface="微软雅黑" panose="020B0503020204020204" pitchFamily="34" charset="-122"/>
              <a:cs typeface="Roboto"/>
              <a:sym typeface="Roboto"/>
            </a:endParaRPr>
          </a:p>
          <a:p>
            <a:pPr marL="0" lvl="0" indent="0" algn="l" rtl="0">
              <a:spcBef>
                <a:spcPts val="0"/>
              </a:spcBef>
              <a:spcAft>
                <a:spcPts val="0"/>
              </a:spcAft>
              <a:buNone/>
            </a:pPr>
            <a:r>
              <a:rPr lang="zh-CN" dirty="0">
                <a:latin typeface="微软雅黑" panose="020B0503020204020204" pitchFamily="34" charset="-122"/>
                <a:ea typeface="微软雅黑" panose="020B0503020204020204" pitchFamily="34" charset="-122"/>
                <a:cs typeface="Roboto"/>
                <a:sym typeface="Roboto"/>
              </a:rPr>
              <a:t>不过我们还是通过提供实机操作和模拟器环境收集到了一定的用户反馈，通过反馈我们优化标签排序、增加了搜索历史、标签搜索的功能</a:t>
            </a:r>
            <a:endParaRPr dirty="0">
              <a:latin typeface="微软雅黑" panose="020B0503020204020204" pitchFamily="34" charset="-122"/>
              <a:ea typeface="微软雅黑" panose="020B0503020204020204" pitchFamily="34" charset="-122"/>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zh-CN">
                <a:latin typeface="Microsoft Yahei"/>
                <a:ea typeface="Microsoft Yahei"/>
                <a:cs typeface="Microsoft Yahei"/>
                <a:sym typeface="Microsoft Yahei"/>
              </a:rPr>
              <a:t>目录</a:t>
            </a:r>
            <a:endParaRPr>
              <a:latin typeface="Microsoft Yahei"/>
              <a:ea typeface="Microsoft Yahei"/>
              <a:cs typeface="Microsoft Yahei"/>
              <a:sym typeface="Microsoft Yahei"/>
            </a:endParaRPr>
          </a:p>
        </p:txBody>
      </p:sp>
      <p:sp>
        <p:nvSpPr>
          <p:cNvPr id="74" name="Google Shape;74;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zh-CN" b="1">
                <a:latin typeface="Microsoft Yahei"/>
                <a:ea typeface="Microsoft Yahei"/>
                <a:cs typeface="Microsoft Yahei"/>
                <a:sym typeface="Microsoft Yahei"/>
              </a:rPr>
              <a:t>App 展示</a:t>
            </a:r>
            <a:endParaRPr b="1">
              <a:latin typeface="Microsoft Yahei"/>
              <a:ea typeface="Microsoft Yahei"/>
              <a:cs typeface="Microsoft Yahei"/>
              <a:sym typeface="Microsoft Yahei"/>
            </a:endParaRPr>
          </a:p>
          <a:p>
            <a:pPr marL="457200" lvl="0" indent="-323850" algn="l" rtl="0">
              <a:spcBef>
                <a:spcPts val="0"/>
              </a:spcBef>
              <a:spcAft>
                <a:spcPts val="0"/>
              </a:spcAft>
              <a:buSzPts val="1500"/>
              <a:buFont typeface="Microsoft Yahei"/>
              <a:buChar char="●"/>
            </a:pPr>
            <a:r>
              <a:rPr lang="zh-CN" sz="1500">
                <a:latin typeface="Microsoft Yahei"/>
                <a:ea typeface="Microsoft Yahei"/>
                <a:cs typeface="Microsoft Yahei"/>
                <a:sym typeface="Microsoft Yahei"/>
              </a:rPr>
              <a:t>实际使用场景演示</a:t>
            </a:r>
            <a:endParaRPr b="1">
              <a:latin typeface="Microsoft Yahei"/>
              <a:ea typeface="Microsoft Yahei"/>
              <a:cs typeface="Microsoft Yahei"/>
              <a:sym typeface="Microsoft Yahei"/>
            </a:endParaRPr>
          </a:p>
          <a:p>
            <a:pPr marL="457200" lvl="0" indent="-323850" algn="l" rtl="0">
              <a:spcBef>
                <a:spcPts val="0"/>
              </a:spcBef>
              <a:spcAft>
                <a:spcPts val="0"/>
              </a:spcAft>
              <a:buSzPts val="1500"/>
              <a:buFont typeface="Microsoft Yahei"/>
              <a:buChar char="●"/>
            </a:pPr>
            <a:r>
              <a:rPr lang="zh-CN" sz="1500">
                <a:solidFill>
                  <a:srgbClr val="FFFFFF"/>
                </a:solidFill>
                <a:latin typeface="Microsoft Yahei"/>
                <a:ea typeface="Microsoft Yahei"/>
                <a:cs typeface="Microsoft Yahei"/>
                <a:sym typeface="Microsoft Yahei"/>
              </a:rPr>
              <a:t>UI介绍</a:t>
            </a:r>
            <a:endParaRPr sz="1500">
              <a:latin typeface="Microsoft Yahei"/>
              <a:ea typeface="Microsoft Yahei"/>
              <a:cs typeface="Microsoft Yahei"/>
              <a:sym typeface="Microsoft Yahei"/>
            </a:endParaRPr>
          </a:p>
          <a:p>
            <a:pPr marL="0" lvl="0" indent="0" algn="l" rtl="0">
              <a:spcBef>
                <a:spcPts val="1200"/>
              </a:spcBef>
              <a:spcAft>
                <a:spcPts val="0"/>
              </a:spcAft>
              <a:buNone/>
            </a:pPr>
            <a:r>
              <a:rPr lang="zh-CN" b="1">
                <a:latin typeface="Microsoft Yahei"/>
                <a:ea typeface="Microsoft Yahei"/>
                <a:cs typeface="Microsoft Yahei"/>
                <a:sym typeface="Microsoft Yahei"/>
              </a:rPr>
              <a:t>分工及开发过程介绍</a:t>
            </a:r>
            <a:endParaRPr sz="1500">
              <a:latin typeface="Microsoft Yahei"/>
              <a:ea typeface="Microsoft Yahei"/>
              <a:cs typeface="Microsoft Yahei"/>
              <a:sym typeface="Microsoft Yahe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1800"/>
              </a:spcBef>
              <a:spcAft>
                <a:spcPts val="400"/>
              </a:spcAft>
              <a:buNone/>
            </a:pPr>
            <a:r>
              <a:rPr lang="zh-CN" sz="2400" b="1" dirty="0">
                <a:latin typeface="微软雅黑" panose="020B0503020204020204" pitchFamily="34" charset="-122"/>
                <a:ea typeface="微软雅黑" panose="020B0503020204020204" pitchFamily="34" charset="-122"/>
                <a:cs typeface="Times New Roman"/>
                <a:sym typeface="Times New Roman"/>
              </a:rPr>
              <a:t>产品定位</a:t>
            </a:r>
            <a:endParaRPr sz="2400" dirty="0">
              <a:latin typeface="微软雅黑" panose="020B0503020204020204" pitchFamily="34" charset="-122"/>
              <a:ea typeface="微软雅黑" panose="020B0503020204020204" pitchFamily="34" charset="-122"/>
              <a:cs typeface="Roboto Thin"/>
              <a:sym typeface="Roboto Thin"/>
            </a:endParaRPr>
          </a:p>
        </p:txBody>
      </p:sp>
      <p:sp>
        <p:nvSpPr>
          <p:cNvPr id="80" name="Google Shape;80;p15"/>
          <p:cNvSpPr txBox="1">
            <a:spLocks noGrp="1"/>
          </p:cNvSpPr>
          <p:nvPr>
            <p:ph type="title"/>
          </p:nvPr>
        </p:nvSpPr>
        <p:spPr>
          <a:xfrm>
            <a:off x="460950" y="1420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solidFill>
                  <a:srgbClr val="FFFFFF"/>
                </a:solidFill>
              </a:rPr>
              <a:t>Image Hub</a:t>
            </a:r>
            <a:endParaRPr>
              <a:latin typeface="Roboto Thin"/>
              <a:ea typeface="Roboto Thin"/>
              <a:cs typeface="Roboto Thin"/>
              <a:sym typeface="Roboto Thin"/>
            </a:endParaRPr>
          </a:p>
        </p:txBody>
      </p:sp>
      <p:sp>
        <p:nvSpPr>
          <p:cNvPr id="81" name="Google Shape;81;p15"/>
          <p:cNvSpPr txBox="1"/>
          <p:nvPr/>
        </p:nvSpPr>
        <p:spPr>
          <a:xfrm>
            <a:off x="793050" y="2073000"/>
            <a:ext cx="75798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200">
                <a:solidFill>
                  <a:srgbClr val="333333"/>
                </a:solidFill>
                <a:highlight>
                  <a:srgbClr val="FFFFFF"/>
                </a:highlight>
                <a:latin typeface="Microsoft Yahei"/>
                <a:ea typeface="Microsoft Yahei"/>
                <a:cs typeface="Microsoft Yahei"/>
                <a:sym typeface="Microsoft Yahei"/>
              </a:rPr>
              <a:t>想必大家每天逛微博会即兴保存一些有意思的图片，看视频、聊天时有顺手截图的习惯；</a:t>
            </a:r>
            <a:endParaRPr sz="2200">
              <a:solidFill>
                <a:srgbClr val="333333"/>
              </a:solidFill>
              <a:highlight>
                <a:srgbClr val="FFFFFF"/>
              </a:highlight>
              <a:latin typeface="Microsoft Yahei"/>
              <a:ea typeface="Microsoft Yahei"/>
              <a:cs typeface="Microsoft Yahei"/>
              <a:sym typeface="Microsoft Yahei"/>
            </a:endParaRPr>
          </a:p>
          <a:p>
            <a:pPr marL="0" lvl="0" indent="0" algn="l" rtl="0">
              <a:spcBef>
                <a:spcPts val="0"/>
              </a:spcBef>
              <a:spcAft>
                <a:spcPts val="0"/>
              </a:spcAft>
              <a:buNone/>
            </a:pPr>
            <a:r>
              <a:rPr lang="zh-CN" sz="2200">
                <a:solidFill>
                  <a:srgbClr val="333333"/>
                </a:solidFill>
                <a:highlight>
                  <a:srgbClr val="FFFFFF"/>
                </a:highlight>
                <a:latin typeface="Microsoft Yahei"/>
                <a:ea typeface="Microsoft Yahei"/>
                <a:cs typeface="Microsoft Yahei"/>
                <a:sym typeface="Microsoft Yahei"/>
              </a:rPr>
              <a:t>如果还经常在网上发动态、文章，肯定会制造不少图片。</a:t>
            </a:r>
            <a:endParaRPr sz="2200">
              <a:solidFill>
                <a:srgbClr val="333333"/>
              </a:solidFill>
              <a:highlight>
                <a:srgbClr val="FFFFFF"/>
              </a:highlight>
              <a:latin typeface="Microsoft Yahei"/>
              <a:ea typeface="Microsoft Yahei"/>
              <a:cs typeface="Microsoft Yahei"/>
              <a:sym typeface="Microsoft Yahei"/>
            </a:endParaRPr>
          </a:p>
          <a:p>
            <a:pPr marL="0" lvl="0" indent="0" algn="l" rtl="0">
              <a:spcBef>
                <a:spcPts val="0"/>
              </a:spcBef>
              <a:spcAft>
                <a:spcPts val="0"/>
              </a:spcAft>
              <a:buNone/>
            </a:pPr>
            <a:endParaRPr sz="2200">
              <a:solidFill>
                <a:srgbClr val="333333"/>
              </a:solidFill>
              <a:highlight>
                <a:srgbClr val="FFFFFF"/>
              </a:highlight>
              <a:latin typeface="Microsoft Yahei"/>
              <a:ea typeface="Microsoft Yahei"/>
              <a:cs typeface="Microsoft Yahei"/>
              <a:sym typeface="Microsoft Yahei"/>
            </a:endParaRPr>
          </a:p>
          <a:p>
            <a:pPr marL="0" lvl="0" indent="0" algn="l" rtl="0">
              <a:spcBef>
                <a:spcPts val="0"/>
              </a:spcBef>
              <a:spcAft>
                <a:spcPts val="0"/>
              </a:spcAft>
              <a:buNone/>
            </a:pPr>
            <a:r>
              <a:rPr lang="zh-CN" sz="2200">
                <a:latin typeface="Microsoft Yahei"/>
                <a:ea typeface="Microsoft Yahei"/>
                <a:cs typeface="Microsoft Yahei"/>
                <a:sym typeface="Microsoft Yahei"/>
              </a:rPr>
              <a:t>对重命名图片都懒得动的人来说，即使每天定期清理，也只是随手扔进云盘或回收站的区别。</a:t>
            </a:r>
            <a:endParaRPr sz="2200">
              <a:latin typeface="Microsoft Yahei"/>
              <a:ea typeface="Microsoft Yahei"/>
              <a:cs typeface="Microsoft Yahei"/>
              <a:sym typeface="Microsoft Yahei"/>
            </a:endParaRPr>
          </a:p>
          <a:p>
            <a:pPr marL="0" lvl="0" indent="0" algn="l" rtl="0">
              <a:spcBef>
                <a:spcPts val="0"/>
              </a:spcBef>
              <a:spcAft>
                <a:spcPts val="0"/>
              </a:spcAft>
              <a:buNone/>
            </a:pPr>
            <a:r>
              <a:rPr lang="zh-CN" sz="2200">
                <a:latin typeface="Microsoft Yahei"/>
                <a:ea typeface="Microsoft Yahei"/>
                <a:cs typeface="Microsoft Yahei"/>
                <a:sym typeface="Microsoft Yahei"/>
              </a:rPr>
              <a:t>何况在手机上的图片更难管理，堆积了大量图片在手机上。</a:t>
            </a:r>
            <a:endParaRPr sz="2200">
              <a:latin typeface="Microsoft Yahei"/>
              <a:ea typeface="Microsoft Yahei"/>
              <a:cs typeface="Microsoft Yahei"/>
              <a:sym typeface="Microsoft Yahe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1800"/>
              </a:spcBef>
              <a:spcAft>
                <a:spcPts val="400"/>
              </a:spcAft>
              <a:buNone/>
            </a:pPr>
            <a:r>
              <a:rPr lang="zh-CN" sz="2400" b="1" dirty="0">
                <a:latin typeface="微软雅黑" panose="020B0503020204020204" pitchFamily="34" charset="-122"/>
                <a:ea typeface="微软雅黑" panose="020B0503020204020204" pitchFamily="34" charset="-122"/>
                <a:cs typeface="Times New Roman"/>
                <a:sym typeface="Times New Roman"/>
              </a:rPr>
              <a:t>产品定位</a:t>
            </a:r>
            <a:endParaRPr sz="2400" dirty="0">
              <a:latin typeface="微软雅黑" panose="020B0503020204020204" pitchFamily="34" charset="-122"/>
              <a:ea typeface="微软雅黑" panose="020B0503020204020204" pitchFamily="34" charset="-122"/>
              <a:cs typeface="Roboto Thin"/>
              <a:sym typeface="Roboto Thin"/>
            </a:endParaRPr>
          </a:p>
        </p:txBody>
      </p:sp>
      <p:sp>
        <p:nvSpPr>
          <p:cNvPr id="87" name="Google Shape;87;p16"/>
          <p:cNvSpPr txBox="1">
            <a:spLocks noGrp="1"/>
          </p:cNvSpPr>
          <p:nvPr>
            <p:ph type="title"/>
          </p:nvPr>
        </p:nvSpPr>
        <p:spPr>
          <a:xfrm>
            <a:off x="460950" y="1420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zh-CN">
                <a:solidFill>
                  <a:srgbClr val="FFFFFF"/>
                </a:solidFill>
              </a:rPr>
              <a:t>Image Hub</a:t>
            </a:r>
            <a:endParaRPr>
              <a:latin typeface="Roboto Thin"/>
              <a:ea typeface="Roboto Thin"/>
              <a:cs typeface="Roboto Thin"/>
              <a:sym typeface="Roboto Thin"/>
            </a:endParaRPr>
          </a:p>
        </p:txBody>
      </p:sp>
      <p:sp>
        <p:nvSpPr>
          <p:cNvPr id="88" name="Google Shape;88;p16"/>
          <p:cNvSpPr txBox="1"/>
          <p:nvPr/>
        </p:nvSpPr>
        <p:spPr>
          <a:xfrm>
            <a:off x="541375" y="2309500"/>
            <a:ext cx="7865700" cy="169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zh-CN" sz="2200">
                <a:latin typeface="Microsoft Yahei"/>
                <a:ea typeface="Microsoft Yahei"/>
                <a:cs typeface="Microsoft Yahei"/>
                <a:sym typeface="Microsoft Yahei"/>
              </a:rPr>
              <a:t>Image Hub 目标是让用户快速搜集和分享图像信息。</a:t>
            </a:r>
            <a:endParaRPr sz="2200">
              <a:latin typeface="Microsoft Yahei"/>
              <a:ea typeface="Microsoft Yahei"/>
              <a:cs typeface="Microsoft Yahei"/>
              <a:sym typeface="Microsoft Yahei"/>
            </a:endParaRPr>
          </a:p>
          <a:p>
            <a:pPr marL="457200" lvl="0" indent="0" algn="l" rtl="0">
              <a:lnSpc>
                <a:spcPct val="115000"/>
              </a:lnSpc>
              <a:spcBef>
                <a:spcPts val="0"/>
              </a:spcBef>
              <a:spcAft>
                <a:spcPts val="0"/>
              </a:spcAft>
              <a:buNone/>
            </a:pPr>
            <a:endParaRPr sz="2200">
              <a:latin typeface="Microsoft Yahei"/>
              <a:ea typeface="Microsoft Yahei"/>
              <a:cs typeface="Microsoft Yahei"/>
              <a:sym typeface="Microsoft Yahei"/>
            </a:endParaRPr>
          </a:p>
          <a:p>
            <a:pPr marL="457200" lvl="0" indent="0" algn="l" rtl="0">
              <a:lnSpc>
                <a:spcPct val="115000"/>
              </a:lnSpc>
              <a:spcBef>
                <a:spcPts val="0"/>
              </a:spcBef>
              <a:spcAft>
                <a:spcPts val="0"/>
              </a:spcAft>
              <a:buNone/>
            </a:pPr>
            <a:r>
              <a:rPr lang="zh-CN" sz="2200">
                <a:latin typeface="Microsoft Yahei"/>
                <a:ea typeface="Microsoft Yahei"/>
                <a:cs typeface="Microsoft Yahei"/>
                <a:sym typeface="Microsoft Yahei"/>
              </a:rPr>
              <a:t>本产品主要面向 15 - 35 岁 对互联网依赖程度高，在日常社交和工作中需要通过图像分享大量信息的人群。</a:t>
            </a:r>
            <a:endParaRPr sz="2200">
              <a:latin typeface="Microsoft Yahei"/>
              <a:ea typeface="Microsoft Yahei"/>
              <a:cs typeface="Microsoft Yahei"/>
              <a:sym typeface="Microsoft Yahe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zh-CN" sz="2200" dirty="0">
                <a:latin typeface="微软雅黑" panose="020B0503020204020204" pitchFamily="34" charset="-122"/>
                <a:ea typeface="微软雅黑" panose="020B0503020204020204" pitchFamily="34" charset="-122"/>
                <a:cs typeface="Times New Roman"/>
                <a:sym typeface="Times New Roman"/>
              </a:rPr>
              <a:t>图片搜集</a:t>
            </a:r>
            <a:endParaRPr dirty="0">
              <a:latin typeface="微软雅黑" panose="020B0503020204020204" pitchFamily="34" charset="-122"/>
              <a:ea typeface="微软雅黑" panose="020B0503020204020204" pitchFamily="34" charset="-122"/>
            </a:endParaRPr>
          </a:p>
        </p:txBody>
      </p:sp>
      <p:pic>
        <p:nvPicPr>
          <p:cNvPr id="94" name="Google Shape;94;p17"/>
          <p:cNvPicPr preferRelativeResize="0"/>
          <p:nvPr/>
        </p:nvPicPr>
        <p:blipFill>
          <a:blip r:embed="rId3">
            <a:alphaModFix/>
          </a:blip>
          <a:stretch>
            <a:fillRect/>
          </a:stretch>
        </p:blipFill>
        <p:spPr>
          <a:xfrm>
            <a:off x="1823325" y="771450"/>
            <a:ext cx="1947532" cy="4219652"/>
          </a:xfrm>
          <a:prstGeom prst="rect">
            <a:avLst/>
          </a:prstGeom>
          <a:noFill/>
          <a:ln>
            <a:noFill/>
          </a:ln>
        </p:spPr>
      </p:pic>
      <p:pic>
        <p:nvPicPr>
          <p:cNvPr id="95" name="Google Shape;95;p17"/>
          <p:cNvPicPr preferRelativeResize="0"/>
          <p:nvPr/>
        </p:nvPicPr>
        <p:blipFill>
          <a:blip r:embed="rId4">
            <a:alphaModFix/>
          </a:blip>
          <a:stretch>
            <a:fillRect/>
          </a:stretch>
        </p:blipFill>
        <p:spPr>
          <a:xfrm>
            <a:off x="6060932" y="771450"/>
            <a:ext cx="1947532" cy="42196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zh-CN" sz="2200" dirty="0">
                <a:latin typeface="微软雅黑" panose="020B0503020204020204" pitchFamily="34" charset="-122"/>
                <a:ea typeface="微软雅黑" panose="020B0503020204020204" pitchFamily="34" charset="-122"/>
                <a:cs typeface="Times New Roman"/>
                <a:sym typeface="Times New Roman"/>
              </a:rPr>
              <a:t>图片组织</a:t>
            </a:r>
            <a:endParaRPr dirty="0">
              <a:latin typeface="微软雅黑" panose="020B0503020204020204" pitchFamily="34" charset="-122"/>
              <a:ea typeface="微软雅黑" panose="020B0503020204020204" pitchFamily="34" charset="-122"/>
            </a:endParaRPr>
          </a:p>
        </p:txBody>
      </p:sp>
      <p:pic>
        <p:nvPicPr>
          <p:cNvPr id="101" name="Google Shape;101;p18"/>
          <p:cNvPicPr preferRelativeResize="0"/>
          <p:nvPr/>
        </p:nvPicPr>
        <p:blipFill>
          <a:blip r:embed="rId3">
            <a:alphaModFix/>
          </a:blip>
          <a:stretch>
            <a:fillRect/>
          </a:stretch>
        </p:blipFill>
        <p:spPr>
          <a:xfrm>
            <a:off x="918990" y="619050"/>
            <a:ext cx="1947532" cy="4219652"/>
          </a:xfrm>
          <a:prstGeom prst="rect">
            <a:avLst/>
          </a:prstGeom>
          <a:noFill/>
          <a:ln>
            <a:noFill/>
          </a:ln>
        </p:spPr>
      </p:pic>
      <p:pic>
        <p:nvPicPr>
          <p:cNvPr id="102" name="Google Shape;102;p18"/>
          <p:cNvPicPr preferRelativeResize="0"/>
          <p:nvPr/>
        </p:nvPicPr>
        <p:blipFill>
          <a:blip r:embed="rId4">
            <a:alphaModFix/>
          </a:blip>
          <a:stretch>
            <a:fillRect/>
          </a:stretch>
        </p:blipFill>
        <p:spPr>
          <a:xfrm>
            <a:off x="3537785" y="619050"/>
            <a:ext cx="1947532" cy="4219652"/>
          </a:xfrm>
          <a:prstGeom prst="rect">
            <a:avLst/>
          </a:prstGeom>
          <a:noFill/>
          <a:ln>
            <a:noFill/>
          </a:ln>
        </p:spPr>
      </p:pic>
      <p:pic>
        <p:nvPicPr>
          <p:cNvPr id="103" name="Google Shape;103;p18"/>
          <p:cNvPicPr preferRelativeResize="0"/>
          <p:nvPr/>
        </p:nvPicPr>
        <p:blipFill>
          <a:blip r:embed="rId5">
            <a:alphaModFix/>
          </a:blip>
          <a:stretch>
            <a:fillRect/>
          </a:stretch>
        </p:blipFill>
        <p:spPr>
          <a:xfrm>
            <a:off x="6454801" y="619050"/>
            <a:ext cx="1947532" cy="42196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zh-CN" sz="2200" dirty="0">
                <a:latin typeface="微软雅黑" panose="020B0503020204020204" pitchFamily="34" charset="-122"/>
                <a:ea typeface="微软雅黑" panose="020B0503020204020204" pitchFamily="34" charset="-122"/>
                <a:cs typeface="Times New Roman"/>
                <a:sym typeface="Times New Roman"/>
              </a:rPr>
              <a:t>图片搜索</a:t>
            </a:r>
            <a:endParaRPr dirty="0">
              <a:latin typeface="微软雅黑" panose="020B0503020204020204" pitchFamily="34" charset="-122"/>
              <a:ea typeface="微软雅黑" panose="020B0503020204020204" pitchFamily="34" charset="-122"/>
            </a:endParaRPr>
          </a:p>
        </p:txBody>
      </p:sp>
      <p:pic>
        <p:nvPicPr>
          <p:cNvPr id="109" name="Google Shape;109;p19"/>
          <p:cNvPicPr preferRelativeResize="0"/>
          <p:nvPr/>
        </p:nvPicPr>
        <p:blipFill>
          <a:blip r:embed="rId3">
            <a:alphaModFix/>
          </a:blip>
          <a:stretch>
            <a:fillRect/>
          </a:stretch>
        </p:blipFill>
        <p:spPr>
          <a:xfrm>
            <a:off x="1474424" y="619050"/>
            <a:ext cx="1947532" cy="4219652"/>
          </a:xfrm>
          <a:prstGeom prst="rect">
            <a:avLst/>
          </a:prstGeom>
          <a:noFill/>
          <a:ln>
            <a:noFill/>
          </a:ln>
        </p:spPr>
      </p:pic>
      <p:pic>
        <p:nvPicPr>
          <p:cNvPr id="110" name="Google Shape;110;p19"/>
          <p:cNvPicPr preferRelativeResize="0"/>
          <p:nvPr/>
        </p:nvPicPr>
        <p:blipFill>
          <a:blip r:embed="rId4">
            <a:alphaModFix/>
          </a:blip>
          <a:stretch>
            <a:fillRect/>
          </a:stretch>
        </p:blipFill>
        <p:spPr>
          <a:xfrm>
            <a:off x="5373777" y="619050"/>
            <a:ext cx="1947532" cy="42196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zh-CN" sz="2200" dirty="0">
                <a:latin typeface="微软雅黑" panose="020B0503020204020204" pitchFamily="34" charset="-122"/>
                <a:ea typeface="微软雅黑" panose="020B0503020204020204" pitchFamily="34" charset="-122"/>
                <a:cs typeface="Times New Roman"/>
                <a:sym typeface="Times New Roman"/>
              </a:rPr>
              <a:t>图片分享</a:t>
            </a:r>
            <a:endParaRPr dirty="0">
              <a:latin typeface="微软雅黑" panose="020B0503020204020204" pitchFamily="34" charset="-122"/>
              <a:ea typeface="微软雅黑" panose="020B0503020204020204" pitchFamily="34" charset="-122"/>
            </a:endParaRPr>
          </a:p>
        </p:txBody>
      </p:sp>
      <p:pic>
        <p:nvPicPr>
          <p:cNvPr id="116" name="Google Shape;116;p20"/>
          <p:cNvPicPr preferRelativeResize="0"/>
          <p:nvPr/>
        </p:nvPicPr>
        <p:blipFill>
          <a:blip r:embed="rId3">
            <a:alphaModFix/>
          </a:blip>
          <a:stretch>
            <a:fillRect/>
          </a:stretch>
        </p:blipFill>
        <p:spPr>
          <a:xfrm>
            <a:off x="1823292" y="923850"/>
            <a:ext cx="1947532" cy="4219652"/>
          </a:xfrm>
          <a:prstGeom prst="rect">
            <a:avLst/>
          </a:prstGeom>
          <a:noFill/>
          <a:ln>
            <a:noFill/>
          </a:ln>
        </p:spPr>
      </p:pic>
      <p:pic>
        <p:nvPicPr>
          <p:cNvPr id="117" name="Google Shape;117;p20"/>
          <p:cNvPicPr preferRelativeResize="0"/>
          <p:nvPr/>
        </p:nvPicPr>
        <p:blipFill>
          <a:blip r:embed="rId4">
            <a:alphaModFix/>
          </a:blip>
          <a:stretch>
            <a:fillRect/>
          </a:stretch>
        </p:blipFill>
        <p:spPr>
          <a:xfrm>
            <a:off x="5477455" y="923850"/>
            <a:ext cx="1947532" cy="42196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zh-CN" sz="2200">
                <a:latin typeface="Microsoft Yahei"/>
                <a:ea typeface="Microsoft Yahei"/>
                <a:cs typeface="Microsoft Yahei"/>
                <a:sym typeface="Microsoft Yahei"/>
              </a:rPr>
              <a:t>UI 设计</a:t>
            </a:r>
            <a:endParaRPr>
              <a:latin typeface="Microsoft Yahei"/>
              <a:ea typeface="Microsoft Yahei"/>
              <a:cs typeface="Microsoft Yahei"/>
              <a:sym typeface="Microsoft Yahei"/>
            </a:endParaRPr>
          </a:p>
        </p:txBody>
      </p:sp>
      <p:pic>
        <p:nvPicPr>
          <p:cNvPr id="123" name="Google Shape;123;p21"/>
          <p:cNvPicPr preferRelativeResize="0"/>
          <p:nvPr/>
        </p:nvPicPr>
        <p:blipFill>
          <a:blip r:embed="rId3">
            <a:alphaModFix/>
          </a:blip>
          <a:stretch>
            <a:fillRect/>
          </a:stretch>
        </p:blipFill>
        <p:spPr>
          <a:xfrm>
            <a:off x="383825" y="3492325"/>
            <a:ext cx="2657475" cy="609600"/>
          </a:xfrm>
          <a:prstGeom prst="rect">
            <a:avLst/>
          </a:prstGeom>
          <a:noFill/>
          <a:ln>
            <a:noFill/>
          </a:ln>
        </p:spPr>
      </p:pic>
      <p:pic>
        <p:nvPicPr>
          <p:cNvPr id="124" name="Google Shape;124;p21"/>
          <p:cNvPicPr preferRelativeResize="0"/>
          <p:nvPr/>
        </p:nvPicPr>
        <p:blipFill>
          <a:blip r:embed="rId4">
            <a:alphaModFix/>
          </a:blip>
          <a:stretch>
            <a:fillRect/>
          </a:stretch>
        </p:blipFill>
        <p:spPr>
          <a:xfrm>
            <a:off x="431438" y="1087225"/>
            <a:ext cx="2562225" cy="1066800"/>
          </a:xfrm>
          <a:prstGeom prst="rect">
            <a:avLst/>
          </a:prstGeom>
          <a:noFill/>
          <a:ln>
            <a:noFill/>
          </a:ln>
        </p:spPr>
      </p:pic>
      <p:pic>
        <p:nvPicPr>
          <p:cNvPr id="125" name="Google Shape;125;p21"/>
          <p:cNvPicPr preferRelativeResize="0"/>
          <p:nvPr/>
        </p:nvPicPr>
        <p:blipFill>
          <a:blip r:embed="rId5">
            <a:alphaModFix/>
          </a:blip>
          <a:stretch>
            <a:fillRect/>
          </a:stretch>
        </p:blipFill>
        <p:spPr>
          <a:xfrm>
            <a:off x="198075" y="2108375"/>
            <a:ext cx="3124200" cy="1085850"/>
          </a:xfrm>
          <a:prstGeom prst="rect">
            <a:avLst/>
          </a:prstGeom>
          <a:noFill/>
          <a:ln>
            <a:noFill/>
          </a:ln>
        </p:spPr>
      </p:pic>
      <p:pic>
        <p:nvPicPr>
          <p:cNvPr id="126" name="Google Shape;126;p21"/>
          <p:cNvPicPr preferRelativeResize="0"/>
          <p:nvPr/>
        </p:nvPicPr>
        <p:blipFill>
          <a:blip r:embed="rId6">
            <a:alphaModFix/>
          </a:blip>
          <a:stretch>
            <a:fillRect/>
          </a:stretch>
        </p:blipFill>
        <p:spPr>
          <a:xfrm>
            <a:off x="3731970" y="734125"/>
            <a:ext cx="2723900" cy="1419900"/>
          </a:xfrm>
          <a:prstGeom prst="rect">
            <a:avLst/>
          </a:prstGeom>
          <a:noFill/>
          <a:ln>
            <a:noFill/>
          </a:ln>
        </p:spPr>
      </p:pic>
      <p:pic>
        <p:nvPicPr>
          <p:cNvPr id="127" name="Google Shape;127;p21"/>
          <p:cNvPicPr preferRelativeResize="0"/>
          <p:nvPr/>
        </p:nvPicPr>
        <p:blipFill>
          <a:blip r:embed="rId7">
            <a:alphaModFix/>
          </a:blip>
          <a:stretch>
            <a:fillRect/>
          </a:stretch>
        </p:blipFill>
        <p:spPr>
          <a:xfrm>
            <a:off x="3731985" y="2269100"/>
            <a:ext cx="2657475" cy="1446409"/>
          </a:xfrm>
          <a:prstGeom prst="rect">
            <a:avLst/>
          </a:prstGeom>
          <a:noFill/>
          <a:ln>
            <a:noFill/>
          </a:ln>
        </p:spPr>
      </p:pic>
      <p:pic>
        <p:nvPicPr>
          <p:cNvPr id="128" name="Google Shape;128;p21"/>
          <p:cNvPicPr preferRelativeResize="0"/>
          <p:nvPr/>
        </p:nvPicPr>
        <p:blipFill>
          <a:blip r:embed="rId8">
            <a:alphaModFix/>
          </a:blip>
          <a:stretch>
            <a:fillRect/>
          </a:stretch>
        </p:blipFill>
        <p:spPr>
          <a:xfrm>
            <a:off x="6672511" y="672825"/>
            <a:ext cx="2309739" cy="1735392"/>
          </a:xfrm>
          <a:prstGeom prst="rect">
            <a:avLst/>
          </a:prstGeom>
          <a:noFill/>
          <a:ln>
            <a:noFill/>
          </a:ln>
        </p:spPr>
      </p:pic>
      <p:pic>
        <p:nvPicPr>
          <p:cNvPr id="129" name="Google Shape;129;p21"/>
          <p:cNvPicPr preferRelativeResize="0"/>
          <p:nvPr/>
        </p:nvPicPr>
        <p:blipFill>
          <a:blip r:embed="rId9">
            <a:alphaModFix/>
          </a:blip>
          <a:stretch>
            <a:fillRect/>
          </a:stretch>
        </p:blipFill>
        <p:spPr>
          <a:xfrm>
            <a:off x="6681861" y="2560617"/>
            <a:ext cx="2309740" cy="1726096"/>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356</Words>
  <Application>Microsoft Office PowerPoint</Application>
  <PresentationFormat>全屏显示(16:9)</PresentationFormat>
  <Paragraphs>40</Paragraphs>
  <Slides>13</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Roboto</vt:lpstr>
      <vt:lpstr>Roboto Thin</vt:lpstr>
      <vt:lpstr>Microsoft Yahei</vt:lpstr>
      <vt:lpstr>Microsoft Yahei</vt:lpstr>
      <vt:lpstr>Times New Roman</vt:lpstr>
      <vt:lpstr>Arial</vt:lpstr>
      <vt:lpstr>Material</vt:lpstr>
      <vt:lpstr>第三阶段汇报 Image Hub</vt:lpstr>
      <vt:lpstr>目录</vt:lpstr>
      <vt:lpstr>产品定位</vt:lpstr>
      <vt:lpstr>产品定位</vt:lpstr>
      <vt:lpstr>图片搜集</vt:lpstr>
      <vt:lpstr>图片组织</vt:lpstr>
      <vt:lpstr>图片搜索</vt:lpstr>
      <vt:lpstr>图片分享</vt:lpstr>
      <vt:lpstr>UI 设计</vt:lpstr>
      <vt:lpstr>分工及开发过程介绍</vt:lpstr>
      <vt:lpstr>分工及开发过程介绍</vt:lpstr>
      <vt:lpstr>分工及开发过程介绍</vt:lpstr>
      <vt:lpstr>分工及开发过程介绍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第三阶段汇报 Image Hub</dc:title>
  <cp:lastModifiedBy>hezehuapad@gmail.com</cp:lastModifiedBy>
  <cp:revision>1</cp:revision>
  <dcterms:modified xsi:type="dcterms:W3CDTF">2021-12-29T17:54:04Z</dcterms:modified>
</cp:coreProperties>
</file>